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3" r:id="rId5"/>
    <p:sldMasterId id="2147483701" r:id="rId6"/>
    <p:sldMasterId id="2147483730" r:id="rId7"/>
  </p:sldMasterIdLst>
  <p:notesMasterIdLst>
    <p:notesMasterId r:id="rId31"/>
  </p:notesMasterIdLst>
  <p:sldIdLst>
    <p:sldId id="365" r:id="rId8"/>
    <p:sldId id="259" r:id="rId9"/>
    <p:sldId id="286" r:id="rId10"/>
    <p:sldId id="373" r:id="rId11"/>
    <p:sldId id="374" r:id="rId12"/>
    <p:sldId id="356" r:id="rId13"/>
    <p:sldId id="294" r:id="rId14"/>
    <p:sldId id="369" r:id="rId15"/>
    <p:sldId id="372" r:id="rId16"/>
    <p:sldId id="368" r:id="rId17"/>
    <p:sldId id="297" r:id="rId18"/>
    <p:sldId id="357" r:id="rId19"/>
    <p:sldId id="366" r:id="rId20"/>
    <p:sldId id="298" r:id="rId21"/>
    <p:sldId id="371" r:id="rId22"/>
    <p:sldId id="339" r:id="rId23"/>
    <p:sldId id="288" r:id="rId24"/>
    <p:sldId id="351" r:id="rId25"/>
    <p:sldId id="355" r:id="rId26"/>
    <p:sldId id="370" r:id="rId27"/>
    <p:sldId id="283" r:id="rId28"/>
    <p:sldId id="340" r:id="rId29"/>
    <p:sldId id="349" r:id="rId3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BE3"/>
    <a:srgbClr val="434A4F"/>
    <a:srgbClr val="FE5000"/>
    <a:srgbClr val="727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22" autoAdjust="0"/>
    <p:restoredTop sz="85965" autoAdjust="0"/>
  </p:normalViewPr>
  <p:slideViewPr>
    <p:cSldViewPr snapToGrid="0" snapToObjects="1">
      <p:cViewPr varScale="1">
        <p:scale>
          <a:sx n="76" d="100"/>
          <a:sy n="76" d="100"/>
        </p:scale>
        <p:origin x="4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2F74B-53E4-3A4C-9939-051481177A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CCEB4-38F2-FE4D-A90D-B9EEC505A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5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07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 findes ikke en </a:t>
            </a:r>
            <a:r>
              <a:rPr kumimoji="0" lang="da-DK" sz="9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officiel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definition på ‘overdreven gældsætning’ på dansk. Ovenstående er oversat fra svensk.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 kan godt have gæld uden at være overdrevent gældsat. På den måde kan man godt skelne imellem ‘god’ og ‘dårlig’ gæld. Dårlig gæld er gæld der er misligholdt.</a:t>
            </a:r>
            <a:endParaRPr lang="da-DK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84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enkrone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tykkelse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på</a:t>
            </a:r>
            <a:r>
              <a:rPr lang="en-US" dirty="0">
                <a:cs typeface="Calibri"/>
              </a:rPr>
              <a:t> 1,6 mm</a:t>
            </a:r>
          </a:p>
          <a:p>
            <a:r>
              <a:rPr lang="en-US" dirty="0">
                <a:cs typeface="Calibri"/>
              </a:rPr>
              <a:t>Der er circa 40.000 km </a:t>
            </a:r>
            <a:r>
              <a:rPr lang="en-US" dirty="0" err="1">
                <a:cs typeface="Calibri"/>
              </a:rPr>
              <a:t>rundt</a:t>
            </a:r>
            <a:r>
              <a:rPr lang="en-US" dirty="0">
                <a:cs typeface="Calibri"/>
              </a:rPr>
              <a:t> om Jorden</a:t>
            </a:r>
          </a:p>
          <a:p>
            <a:r>
              <a:rPr lang="en-US" dirty="0">
                <a:cs typeface="Calibri"/>
              </a:rPr>
              <a:t>Der er </a:t>
            </a:r>
            <a:r>
              <a:rPr lang="en-US" dirty="0" err="1">
                <a:cs typeface="Calibri"/>
              </a:rPr>
              <a:t>cirka</a:t>
            </a:r>
            <a:r>
              <a:rPr lang="en-US" dirty="0">
                <a:cs typeface="Calibri"/>
              </a:rPr>
              <a:t> 384 000 km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månen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39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cs typeface="Calibri" panose="020F0502020204030204"/>
              </a:rPr>
              <a:t>Ved </a:t>
            </a:r>
            <a:r>
              <a:rPr lang="sv-SE" dirty="0" err="1">
                <a:cs typeface="Calibri" panose="020F0502020204030204"/>
              </a:rPr>
              <a:t>udgangen</a:t>
            </a:r>
            <a:r>
              <a:rPr lang="sv-SE" dirty="0">
                <a:cs typeface="Calibri" panose="020F0502020204030204"/>
              </a:rPr>
              <a:t> </a:t>
            </a:r>
            <a:r>
              <a:rPr lang="sv-SE" dirty="0" err="1">
                <a:cs typeface="Calibri" panose="020F0502020204030204"/>
              </a:rPr>
              <a:t>af</a:t>
            </a:r>
            <a:r>
              <a:rPr lang="sv-SE" dirty="0">
                <a:cs typeface="Calibri" panose="020F0502020204030204"/>
              </a:rPr>
              <a:t> 2022 </a:t>
            </a:r>
            <a:r>
              <a:rPr lang="sv-SE" dirty="0" err="1">
                <a:cs typeface="Calibri" panose="020F0502020204030204"/>
              </a:rPr>
              <a:t>boede</a:t>
            </a:r>
            <a:r>
              <a:rPr lang="sv-SE" dirty="0">
                <a:cs typeface="Calibri" panose="020F0502020204030204"/>
              </a:rPr>
              <a:t> </a:t>
            </a:r>
            <a:r>
              <a:rPr lang="sv-SE" dirty="0" err="1">
                <a:cs typeface="Calibri" panose="020F0502020204030204"/>
              </a:rPr>
              <a:t>der</a:t>
            </a:r>
            <a:r>
              <a:rPr lang="sv-SE" dirty="0">
                <a:cs typeface="Calibri" panose="020F0502020204030204"/>
              </a:rPr>
              <a:t> cirka 180.000 i Odense by</a:t>
            </a:r>
            <a:br>
              <a:rPr lang="sv-SE" dirty="0">
                <a:cs typeface="Calibri" panose="020F0502020204030204"/>
              </a:rPr>
            </a:br>
            <a:r>
              <a:rPr lang="sv-SE" dirty="0">
                <a:cs typeface="Calibri" panose="020F0502020204030204"/>
              </a:rPr>
              <a:t>Odense </a:t>
            </a:r>
            <a:r>
              <a:rPr lang="sv-SE" dirty="0" err="1">
                <a:cs typeface="Calibri" panose="020F0502020204030204"/>
              </a:rPr>
              <a:t>kommune</a:t>
            </a:r>
            <a:r>
              <a:rPr lang="sv-SE" dirty="0">
                <a:cs typeface="Calibri" panose="020F0502020204030204"/>
              </a:rPr>
              <a:t> har cirka 206.000 </a:t>
            </a:r>
            <a:r>
              <a:rPr lang="sv-SE" dirty="0" err="1">
                <a:cs typeface="Calibri" panose="020F0502020204030204"/>
              </a:rPr>
              <a:t>indbyggere</a:t>
            </a:r>
            <a:br>
              <a:rPr lang="sv-SE" dirty="0">
                <a:cs typeface="Calibri" panose="020F0502020204030204"/>
              </a:rPr>
            </a:br>
            <a:endParaRPr lang="sv-SE" dirty="0">
              <a:cs typeface="Calibri" panose="020F0502020204030204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56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0"/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Lån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forbrug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blevet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mere “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almindelig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let 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tilgængelige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184150"/>
            <a:endParaRPr lang="en-US" sz="9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iale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medier/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influencere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i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højere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grad med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øge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forbrugspresset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sv-SE" sz="9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24-timers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åben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online handel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gør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det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nemt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’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convenient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at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shoppe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98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>
                <a:cs typeface="Calibri"/>
              </a:rPr>
              <a:t>Hvad</a:t>
            </a:r>
            <a:r>
              <a:rPr lang="sv-SE" dirty="0">
                <a:cs typeface="Calibri"/>
              </a:rPr>
              <a:t> </a:t>
            </a:r>
            <a:r>
              <a:rPr lang="sv-SE" dirty="0" err="1">
                <a:cs typeface="Calibri"/>
              </a:rPr>
              <a:t>gør</a:t>
            </a:r>
            <a:r>
              <a:rPr lang="sv-SE" dirty="0">
                <a:cs typeface="Calibri"/>
              </a:rPr>
              <a:t> man så?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7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24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58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noProof="0" dirty="0"/>
              <a:t>Indkomst:</a:t>
            </a:r>
            <a:r>
              <a:rPr lang="sv-SE" dirty="0"/>
              <a:t> </a:t>
            </a:r>
            <a:r>
              <a:rPr lang="da-DK" sz="900" dirty="0"/>
              <a:t>Måske får du løn, lommepenge, børne/ungdomsstøtte.</a:t>
            </a:r>
            <a:br>
              <a:rPr lang="da-DK" sz="900" dirty="0"/>
            </a:br>
            <a:endParaRPr lang="da-DK" sz="900" dirty="0"/>
          </a:p>
          <a:p>
            <a:r>
              <a:rPr lang="da-DK" sz="900" dirty="0"/>
              <a:t>Forbrug: Hvad bruger du dine penge på? Eksempler på udgifter kan være mobilabonnement, tøj, frisør, byture og cafébesøg. </a:t>
            </a:r>
            <a:br>
              <a:rPr lang="da-DK" sz="900" dirty="0"/>
            </a:br>
            <a:r>
              <a:rPr lang="da-DK" sz="900" dirty="0"/>
              <a:t>Kig på dit kontoudtog i din bankapp, og du vil se, hvad du har brugt penge på den sidste måned.</a:t>
            </a:r>
          </a:p>
          <a:p>
            <a:endParaRPr lang="da-DK" sz="9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900" dirty="0"/>
              <a:t>Hvor kan der spares (hvis der er behov)? </a:t>
            </a:r>
            <a:br>
              <a:rPr lang="da-DK" sz="900" dirty="0"/>
            </a:br>
            <a:r>
              <a:rPr lang="da-DK" sz="900" dirty="0"/>
              <a:t>- Vil du lave nogle ændringer? </a:t>
            </a:r>
          </a:p>
          <a:p>
            <a:pPr marL="0" indent="0">
              <a:buFontTx/>
              <a:buNone/>
            </a:pPr>
            <a:r>
              <a:rPr lang="da-DK" sz="900" dirty="0"/>
              <a:t>- Kan du skære ned på fx sociale aktiviteter eller andet?</a:t>
            </a:r>
            <a:endParaRPr lang="sv-SE" sz="9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93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Eksempel </a:t>
            </a:r>
            <a:r>
              <a:rPr lang="en-GB" dirty="0" err="1"/>
              <a:t>på</a:t>
            </a:r>
            <a:r>
              <a:rPr lang="en-GB" dirty="0"/>
              <a:t> budget-</a:t>
            </a:r>
            <a:r>
              <a:rPr lang="en-GB" dirty="0" err="1"/>
              <a:t>planlægning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57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noProof="0" dirty="0" err="1"/>
              <a:t>Eksempler</a:t>
            </a:r>
            <a:r>
              <a:rPr lang="sv-SE" noProof="0" dirty="0"/>
              <a:t>: </a:t>
            </a:r>
            <a:br>
              <a:rPr lang="sv-SE" noProof="0" dirty="0"/>
            </a:br>
            <a:r>
              <a:rPr lang="sv-SE" noProof="0" dirty="0"/>
              <a:t>Nordea: https://www.nordea.dk/privat/dit-liv/opsparing-investering/budget.html</a:t>
            </a:r>
          </a:p>
          <a:p>
            <a:r>
              <a:rPr lang="sv-SE" noProof="0" dirty="0"/>
              <a:t>Danske Bank: https://www.danskebank.dk/ExcelDocuments/Budget.xls</a:t>
            </a:r>
          </a:p>
          <a:p>
            <a:r>
              <a:rPr lang="sv-SE" noProof="0" dirty="0"/>
              <a:t>Coop bank: https://coopbank.dk/laan/budget/</a:t>
            </a:r>
          </a:p>
          <a:p>
            <a:r>
              <a:rPr lang="sv-SE" noProof="0" dirty="0" err="1"/>
              <a:t>Arbejdernes</a:t>
            </a:r>
            <a:r>
              <a:rPr lang="sv-SE" noProof="0" dirty="0"/>
              <a:t> Landsbank: https://www.al-bank.dk/privat/unge/budgetberegner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63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79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 side fem i guiden, her er øvelsen beskrevet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22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https://www.lowell.dk/media/111164/lowell_talekort_dk_final.pdf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3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 findes forskellige typer lån. At låne penge til at købe bolig, studere eller starte en virksomhed giver os mulighed for at realisere drømme og investere i fremtiden. Men at optage lån for at forbruge, for eksempel til at købe tøj, rejser eller mad, kan være dyrt i længden.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9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91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4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Svar 1: 10 %</a:t>
            </a:r>
          </a:p>
          <a:p>
            <a:r>
              <a:rPr lang="sv-SE" dirty="0"/>
              <a:t>Svar 2: 5 120 kr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99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dirty="0">
                <a:solidFill>
                  <a:srgbClr val="434A4F"/>
                </a:solidFill>
                <a:latin typeface="+mj-lt"/>
              </a:rPr>
              <a:t>Forbrugslån har højere renter end boliglån fordi långiver stiller mindre eller ingen sikkerhed for lånet. Et realkreditlån eller banklån har for eksempel din bolig som sikkerhed.</a:t>
            </a:r>
            <a:endParaRPr lang="da-DK" sz="900" dirty="0">
              <a:solidFill>
                <a:srgbClr val="72787C"/>
              </a:solidFill>
              <a:latin typeface="+mj-lt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43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9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8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9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5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FE5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chemeClr val="bg1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5AF495-AE0E-3347-97D3-5530D2397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47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86C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chemeClr val="bg1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5AF495-AE0E-3347-97D3-5530D2397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73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73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70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1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89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9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54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6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23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6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11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59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19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FB6EF1C-0797-7149-8C32-01BA7EE091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09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C3FCB0E-A737-814A-8A5D-01FA2EDD30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61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58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E5D1-6C39-5FED-C4E9-16E019CC3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44E64-FE16-D45F-05EC-2CB5D0C75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58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9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EB5B7F-5597-F040-B233-50546AE96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0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0806376-322D-F04C-BE3E-FA3F0EC466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83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8CA73AB-BCE8-A145-AD7E-624B9B3CFF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10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8267891-4F6A-A24A-89D3-9433843DE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68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5E9F82-34B5-0B4C-8CB5-DA8D5DE557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20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B32701-3EDB-1B44-BD97-071A0A0228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28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9971695-6FC4-F348-A080-5BA918606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4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84231BD-47B4-294E-A115-A2C457DF5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66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DC6B91D-57A0-9E4A-AB23-4F8B5B2A0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48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4E53F2-D39B-5846-A53B-346AA978CCBD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ED4761E-E664-A34A-9153-97A5D4832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2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35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C11079-2093-814C-B9F1-E92D9A0DAEF0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9259AFD-63B8-144C-9908-68E74A61E8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4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885B74-4967-0749-B1C8-5AA6E2AB55E3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6DD2713-ECF4-1A4D-8305-006385C3E2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494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rgbClr val="FE5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chemeClr val="bg1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5AF495-AE0E-3347-97D3-5530D239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0D040B-42B7-7C4B-BA72-2F21DD2725BD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91689FD-A659-7D4F-BB14-3736333C17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124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solidFill>
          <a:srgbClr val="86C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chemeClr val="bg1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5AF495-AE0E-3347-97D3-5530D239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BDF57F-C6BE-3240-99D1-B9C168B6F8C3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02696EB-3C93-5C40-A291-92DD5284CB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81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FDDA775-7330-2345-A244-12A943A0A4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37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AD92468-5E27-5942-A8E7-6140982A2C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625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F3F744-CE19-5041-BAA2-917C04A2D9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54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1D4BA6C-F5D9-BE46-95D6-C88351BCD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72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E68BD83-57EF-2D4F-8238-526440F65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35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BDE1866-5EDE-8C4C-824B-D051E5D16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5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28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09FD4FC-E075-B048-A86A-5B08460C7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069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2C9B67A-62CC-C54F-A2D3-F95BCF102E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451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F172B2A-B096-4F40-A67C-BDD2717A65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25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F259D21-B01B-DC4A-895B-F663838FC9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54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F571AAE-2BC9-6F43-A156-D5B5552F61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51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FB6EF1C-0797-7149-8C32-01BA7EE0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79E7F1-BFAF-6F42-8DAB-386C8C58C7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0DB6DBC-F00D-2D4A-B1E0-F23C9EE365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95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C3FCB0E-A737-814A-8A5D-01FA2EDD3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32375EA-75F0-574C-9004-32F2C8CE5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2B26E26-5BA8-C449-BA3C-C0CD7C2C8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921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7BF9F9A-49F3-7945-B432-6685259859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50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661C-6E01-580A-3A1D-BE538A86E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ED55D-6952-161A-0AAC-CAA8BE28B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17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8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81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9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8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F6447-03BE-064C-9B44-041D832C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713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Present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C9699-7757-B64B-BAB9-79F9425A5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767263"/>
            <a:ext cx="2686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174625" algn="l">
              <a:tabLst/>
              <a:defRPr sz="900" b="0" i="0">
                <a:solidFill>
                  <a:schemeClr val="tx1">
                    <a:tint val="75000"/>
                  </a:schemeClr>
                </a:solidFill>
                <a:latin typeface="FS Matthew Light" panose="02000506040000020004" pitchFamily="2" charset="77"/>
              </a:defRPr>
            </a:lvl1pPr>
          </a:lstStyle>
          <a:p>
            <a:fld id="{B591E06A-55AD-514F-A8EB-E1508E274A98}" type="datetime1">
              <a:rPr lang="en-GB" smtClean="0"/>
              <a:pPr/>
              <a:t>27/02/2023</a:t>
            </a:fld>
            <a:endParaRPr lang="en-US" dirty="0">
              <a:latin typeface="FS Matthew Light" panose="0200050604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888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90" r:id="rId5"/>
    <p:sldLayoutId id="2147483682" r:id="rId6"/>
    <p:sldLayoutId id="2147483683" r:id="rId7"/>
    <p:sldLayoutId id="2147483684" r:id="rId8"/>
    <p:sldLayoutId id="2147483685" r:id="rId9"/>
    <p:sldLayoutId id="2147483672" r:id="rId10"/>
    <p:sldLayoutId id="2147483686" r:id="rId11"/>
    <p:sldLayoutId id="2147483687" r:id="rId12"/>
    <p:sldLayoutId id="2147483678" r:id="rId13"/>
    <p:sldLayoutId id="2147483681" r:id="rId14"/>
    <p:sldLayoutId id="2147483679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688" r:id="rId26"/>
    <p:sldLayoutId id="2147483689" r:id="rId27"/>
    <p:sldLayoutId id="2147483680" r:id="rId28"/>
  </p:sldLayoutIdLst>
  <p:hf hdr="0" dt="0"/>
  <p:txStyles>
    <p:titleStyle>
      <a:lvl1pPr marL="184150" indent="0" algn="l" defTabSz="685800" rtl="0" eaLnBrk="1" latinLnBrk="0" hangingPunct="1">
        <a:lnSpc>
          <a:spcPct val="90000"/>
        </a:lnSpc>
        <a:spcBef>
          <a:spcPct val="0"/>
        </a:spcBef>
        <a:buNone/>
        <a:tabLst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097FBED-D244-564E-825E-5C3814EEADBA}"/>
              </a:ext>
            </a:extLst>
          </p:cNvPr>
          <p:cNvSpPr txBox="1">
            <a:spLocks/>
          </p:cNvSpPr>
          <p:nvPr userDrawn="1"/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177800" algn="l" defTabSz="685800" rtl="0" eaLnBrk="1" latinLnBrk="0" hangingPunct="1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4EF35F-7862-0C47-9F0D-B1C97A4A263C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66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F6447-03BE-064C-9B44-041D832C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713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Present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C9699-7757-B64B-BAB9-79F9425A5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767263"/>
            <a:ext cx="2686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174625" algn="l">
              <a:tabLst/>
              <a:defRPr sz="900" b="0" i="0">
                <a:solidFill>
                  <a:schemeClr val="tx1">
                    <a:tint val="75000"/>
                  </a:schemeClr>
                </a:solidFill>
                <a:latin typeface="FS Matthew Light" panose="02000506040000020004" pitchFamily="2" charset="77"/>
              </a:defRPr>
            </a:lvl1pPr>
          </a:lstStyle>
          <a:p>
            <a:fld id="{B591E06A-55AD-514F-A8EB-E1508E274A98}" type="datetime1">
              <a:rPr lang="en-GB" smtClean="0"/>
              <a:pPr/>
              <a:t>27/02/2023</a:t>
            </a:fld>
            <a:endParaRPr lang="en-US" dirty="0">
              <a:latin typeface="FS Matthew Light" panose="0200050604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671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</p:sldLayoutIdLst>
  <p:hf hdr="0" dt="0"/>
  <p:txStyles>
    <p:titleStyle>
      <a:lvl1pPr marL="184150" indent="0" algn="l" defTabSz="685800" rtl="0" eaLnBrk="1" latinLnBrk="0" hangingPunct="1">
        <a:lnSpc>
          <a:spcPct val="90000"/>
        </a:lnSpc>
        <a:spcBef>
          <a:spcPct val="0"/>
        </a:spcBef>
        <a:buNone/>
        <a:tabLst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097FBED-D244-564E-825E-5C3814EEADBA}"/>
              </a:ext>
            </a:extLst>
          </p:cNvPr>
          <p:cNvSpPr txBox="1">
            <a:spLocks/>
          </p:cNvSpPr>
          <p:nvPr/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177800" algn="l" defTabSz="685800" rtl="0" eaLnBrk="1" latinLnBrk="0" hangingPunct="1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4EF35F-7862-0C47-9F0D-B1C97A4A263C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31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-lw-umbraco-prod.azurewebsites.net/media/111163/lowell_sp%C3%B8rgsma-l_dk_final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-lw-umbraco-prod.azurewebsites.net/media/111165/l%C3%A6rervejledning_dk_final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well.dk/media/111164/lowell_talekort_dk_final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617DF3-983B-FC40-A658-3F3302C92886}"/>
              </a:ext>
            </a:extLst>
          </p:cNvPr>
          <p:cNvSpPr txBox="1"/>
          <p:nvPr/>
        </p:nvSpPr>
        <p:spPr>
          <a:xfrm>
            <a:off x="-1" y="1725364"/>
            <a:ext cx="6496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"/>
            <a:r>
              <a:rPr lang="en-US" sz="4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  <a:t>TAL OM ØKONOMI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3C3A8-67DA-F145-9E8E-7AE8B54B8499}"/>
              </a:ext>
            </a:extLst>
          </p:cNvPr>
          <p:cNvSpPr txBox="1"/>
          <p:nvPr/>
        </p:nvSpPr>
        <p:spPr>
          <a:xfrm>
            <a:off x="384431" y="3092787"/>
            <a:ext cx="4363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r>
              <a:rPr lang="da-DK" sz="24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Forbrugslån og </a:t>
            </a:r>
            <a:br>
              <a:rPr lang="da-DK" sz="24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24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overdreven gældsætning</a:t>
            </a:r>
          </a:p>
        </p:txBody>
      </p:sp>
    </p:spTree>
    <p:extLst>
      <p:ext uri="{BB962C8B-B14F-4D97-AF65-F5344CB8AC3E}">
        <p14:creationId xmlns:p14="http://schemas.microsoft.com/office/powerpoint/2010/main" val="2743523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ext, person, inomhus, bärbar dator&#10;&#10;Automatiskt genererad beskrivning">
            <a:extLst>
              <a:ext uri="{FF2B5EF4-FFF2-40B4-BE49-F238E27FC236}">
                <a16:creationId xmlns:a16="http://schemas.microsoft.com/office/drawing/2014/main" id="{05380B65-25B1-1EDC-A1A8-2472EDC7C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492" y="-1631093"/>
            <a:ext cx="9712410" cy="7634933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537CF8D-2EF0-799A-8AFF-5CD532B8B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10</a:t>
            </a:fld>
            <a:r>
              <a:rPr lang="en-GB"/>
              <a:t> | Footer</a:t>
            </a:r>
            <a:endParaRPr lang="en-GB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1DABA35-4243-7937-423A-1B8F14C02C0E}"/>
              </a:ext>
            </a:extLst>
          </p:cNvPr>
          <p:cNvSpPr txBox="1"/>
          <p:nvPr/>
        </p:nvSpPr>
        <p:spPr>
          <a:xfrm>
            <a:off x="1332209" y="1371421"/>
            <a:ext cx="664472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/>
            <a:r>
              <a:rPr lang="da-DK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Er du blevet tilbudt at købe noget på kredit (afbetaling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)? </a:t>
            </a:r>
          </a:p>
          <a:p>
            <a:pPr marL="184150"/>
            <a:endParaRPr lang="sv-SE" sz="3000" b="1" dirty="0">
              <a:solidFill>
                <a:schemeClr val="bg1"/>
              </a:solidFill>
              <a:highlight>
                <a:srgbClr val="86CBE3"/>
              </a:highlight>
              <a:latin typeface="+mj-lt"/>
            </a:endParaRPr>
          </a:p>
          <a:p>
            <a:pPr marL="184150"/>
            <a:r>
              <a:rPr lang="da-DK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Har du hørt eller set reklamer for kreditlån?</a:t>
            </a:r>
          </a:p>
        </p:txBody>
      </p:sp>
    </p:spTree>
    <p:extLst>
      <p:ext uri="{BB962C8B-B14F-4D97-AF65-F5344CB8AC3E}">
        <p14:creationId xmlns:p14="http://schemas.microsoft.com/office/powerpoint/2010/main" val="1151601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F606C7-BF06-F443-B434-EBC7871C0BE1}"/>
              </a:ext>
            </a:extLst>
          </p:cNvPr>
          <p:cNvSpPr txBox="1"/>
          <p:nvPr/>
        </p:nvSpPr>
        <p:spPr>
          <a:xfrm>
            <a:off x="154111" y="143488"/>
            <a:ext cx="4401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Hvad er overdreven gældsætning?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C9B95-4785-4346-8CF8-81EC72DBD545}"/>
              </a:ext>
            </a:extLst>
          </p:cNvPr>
          <p:cNvSpPr txBox="1"/>
          <p:nvPr/>
        </p:nvSpPr>
        <p:spPr>
          <a:xfrm>
            <a:off x="170121" y="1753644"/>
            <a:ext cx="440187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endParaRPr lang="en-US" sz="18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overdrevent gældsat person er en person, der ikke kan betale sin gæld eller har tilbagevendende problemer med at betale sine regninger.</a:t>
            </a:r>
            <a:endParaRPr lang="sv-SE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endParaRPr lang="en-US" sz="16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endParaRPr lang="da-DK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sv-SE" sz="1200" i="1" dirty="0"/>
              <a:t>Utredningen Överskuldsättning i kreditsamhället (SOU 2013:78)</a:t>
            </a:r>
            <a:endParaRPr lang="sv-SE" sz="1200" dirty="0"/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20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7104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EFA0B48B-2B08-A5B6-3FDA-FBE745C97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6449">
            <a:off x="4958797" y="1229352"/>
            <a:ext cx="3911679" cy="293370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553FAF-BC4A-4281-97F9-10836955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12</a:t>
            </a:fld>
            <a:r>
              <a:rPr lang="en-GB"/>
              <a:t> | Footer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9CF1D-DA7E-4024-AB3F-2488E7EC5F39}"/>
              </a:ext>
            </a:extLst>
          </p:cNvPr>
          <p:cNvSpPr txBox="1"/>
          <p:nvPr/>
        </p:nvSpPr>
        <p:spPr>
          <a:xfrm>
            <a:off x="241197" y="203107"/>
            <a:ext cx="3779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Vidste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 du at: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39571-2766-4E82-A68B-AD24DD037013}"/>
              </a:ext>
            </a:extLst>
          </p:cNvPr>
          <p:cNvSpPr txBox="1"/>
          <p:nvPr/>
        </p:nvSpPr>
        <p:spPr>
          <a:xfrm>
            <a:off x="146531" y="402695"/>
            <a:ext cx="6298874" cy="40164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1400" b="1" dirty="0">
              <a:solidFill>
                <a:srgbClr val="434A4F"/>
              </a:solidFill>
              <a:latin typeface="+mj-lt"/>
              <a:ea typeface="Verdana"/>
            </a:endParaRPr>
          </a:p>
          <a:p>
            <a:pPr marL="184150"/>
            <a:endParaRPr lang="en-US" sz="1800" dirty="0">
              <a:ea typeface="+mn-lt"/>
              <a:cs typeface="+mn-lt"/>
            </a:endParaRPr>
          </a:p>
          <a:p>
            <a:pPr marL="184150"/>
            <a:endParaRPr lang="en-US" sz="1800" dirty="0">
              <a:ea typeface="+mn-lt"/>
              <a:cs typeface="+mn-lt"/>
            </a:endParaRPr>
          </a:p>
          <a:p>
            <a:pPr marL="184150"/>
            <a:endParaRPr lang="en-US" sz="1800" dirty="0">
              <a:ea typeface="+mn-lt"/>
              <a:cs typeface="+mn-lt"/>
            </a:endParaRPr>
          </a:p>
          <a:p>
            <a:pPr marL="184150"/>
            <a:r>
              <a:rPr lang="da-DK" sz="1800" dirty="0">
                <a:ea typeface="+mn-lt"/>
                <a:cs typeface="+mn-lt"/>
              </a:rPr>
              <a:t>Ved udgangen af 2. kvartal 2022 havde </a:t>
            </a:r>
            <a:br>
              <a:rPr lang="da-DK" sz="1800" dirty="0">
                <a:ea typeface="+mn-lt"/>
                <a:cs typeface="+mn-lt"/>
              </a:rPr>
            </a:br>
            <a:r>
              <a:rPr lang="da-DK" sz="1800" dirty="0">
                <a:ea typeface="+mn-lt"/>
                <a:cs typeface="+mn-lt"/>
              </a:rPr>
              <a:t>danskerne optaget forbrugslån for 198 mia. kr. </a:t>
            </a:r>
            <a:endParaRPr lang="da-DK" dirty="0">
              <a:ea typeface="Verdana"/>
            </a:endParaRPr>
          </a:p>
          <a:p>
            <a:pPr marL="184150"/>
            <a:endParaRPr lang="en-US" sz="1800" dirty="0">
              <a:ea typeface="Verdana"/>
            </a:endParaRPr>
          </a:p>
          <a:p>
            <a:pPr marL="184150"/>
            <a:r>
              <a:rPr lang="da-DK" sz="1800" dirty="0">
                <a:solidFill>
                  <a:srgbClr val="434A4F"/>
                </a:solidFill>
              </a:rPr>
              <a:t>Stabler man 198 mia. enkroner ovenpå </a:t>
            </a:r>
            <a:br>
              <a:rPr lang="da-DK" sz="1800" dirty="0">
                <a:solidFill>
                  <a:srgbClr val="434A4F"/>
                </a:solidFill>
              </a:rPr>
            </a:br>
            <a:r>
              <a:rPr lang="da-DK" sz="1800" dirty="0">
                <a:solidFill>
                  <a:srgbClr val="434A4F"/>
                </a:solidFill>
              </a:rPr>
              <a:t>hinanden giver det 316 000 000 meter </a:t>
            </a:r>
            <a:br>
              <a:rPr lang="da-DK" sz="1800" dirty="0">
                <a:solidFill>
                  <a:srgbClr val="434A4F"/>
                </a:solidFill>
              </a:rPr>
            </a:br>
            <a:r>
              <a:rPr lang="da-DK" sz="1800" dirty="0">
                <a:solidFill>
                  <a:srgbClr val="434A4F"/>
                </a:solidFill>
              </a:rPr>
              <a:t>– svarende til 8 gange rundt om jorden. </a:t>
            </a:r>
            <a:br>
              <a:rPr lang="da-DK" sz="1800" dirty="0">
                <a:solidFill>
                  <a:srgbClr val="434A4F"/>
                </a:solidFill>
              </a:rPr>
            </a:br>
            <a:r>
              <a:rPr lang="da-DK" sz="1800" dirty="0">
                <a:solidFill>
                  <a:srgbClr val="434A4F"/>
                </a:solidFill>
              </a:rPr>
              <a:t>Og næsten hele vejen til månen. </a:t>
            </a:r>
            <a:endParaRPr lang="da-DK" sz="1800" dirty="0">
              <a:solidFill>
                <a:srgbClr val="434A4F"/>
              </a:solidFill>
              <a:ea typeface="Verdana"/>
            </a:endParaRPr>
          </a:p>
          <a:p>
            <a:pPr marL="184150"/>
            <a:endParaRPr lang="sv-SE" sz="1800" dirty="0">
              <a:solidFill>
                <a:srgbClr val="434A4F"/>
              </a:solidFill>
            </a:endParaRPr>
          </a:p>
          <a:p>
            <a:pPr marL="184150"/>
            <a:r>
              <a:rPr lang="sv-SE" sz="1800" dirty="0">
                <a:solidFill>
                  <a:srgbClr val="44444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4150"/>
            <a:endParaRPr lang="sv-SE" sz="1800" dirty="0">
              <a:solidFill>
                <a:srgbClr val="444444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9372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person, håller, hand&#10;&#10;Automatiskt genererad beskrivning">
            <a:extLst>
              <a:ext uri="{FF2B5EF4-FFF2-40B4-BE49-F238E27FC236}">
                <a16:creationId xmlns:a16="http://schemas.microsoft.com/office/drawing/2014/main" id="{12E213A4-90EB-1ABA-2115-C6667632C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EE0B5F43-2A52-E667-2A4F-AE4C808A9A83}"/>
              </a:ext>
            </a:extLst>
          </p:cNvPr>
          <p:cNvSpPr txBox="1"/>
          <p:nvPr/>
        </p:nvSpPr>
        <p:spPr>
          <a:xfrm>
            <a:off x="518984" y="1232922"/>
            <a:ext cx="83531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/>
            <a:r>
              <a:rPr lang="da-DK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I perioden 2011 – 2022 var der i gns. 210.000 danskere registreret hos RKI om året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.</a:t>
            </a:r>
          </a:p>
          <a:p>
            <a:pPr marL="184150"/>
            <a:endParaRPr lang="sv-SE" sz="3000" b="1" dirty="0">
              <a:solidFill>
                <a:schemeClr val="bg1"/>
              </a:solidFill>
              <a:highlight>
                <a:srgbClr val="86CBE3"/>
              </a:highlight>
              <a:latin typeface="+mj-lt"/>
            </a:endParaRPr>
          </a:p>
          <a:p>
            <a:pPr marL="184150"/>
            <a:r>
              <a:rPr lang="da-DK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Det svarer cirka til antallet af indbyggere i Odense kommune</a:t>
            </a:r>
            <a:r>
              <a:rPr lang="sv-SE" sz="1800" dirty="0">
                <a:solidFill>
                  <a:schemeClr val="bg1"/>
                </a:solidFill>
                <a:highlight>
                  <a:srgbClr val="86CBE3"/>
                </a:highlight>
              </a:rPr>
              <a:t>.</a:t>
            </a:r>
            <a:endParaRPr lang="sv-SE" sz="1800" dirty="0">
              <a:highlight>
                <a:srgbClr val="86CBE3"/>
              </a:highlight>
            </a:endParaRPr>
          </a:p>
          <a:p>
            <a:pPr marL="184150"/>
            <a:endParaRPr lang="sv-SE" sz="1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1553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F606C7-BF06-F443-B434-EBC7871C0BE1}"/>
              </a:ext>
            </a:extLst>
          </p:cNvPr>
          <p:cNvSpPr txBox="1"/>
          <p:nvPr/>
        </p:nvSpPr>
        <p:spPr>
          <a:xfrm>
            <a:off x="265624" y="301845"/>
            <a:ext cx="51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Hvorfor ender nogle med overdreven gældsætning?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C9B95-4785-4346-8CF8-81EC72DBD545}"/>
              </a:ext>
            </a:extLst>
          </p:cNvPr>
          <p:cNvSpPr txBox="1"/>
          <p:nvPr/>
        </p:nvSpPr>
        <p:spPr>
          <a:xfrm>
            <a:off x="0" y="1131044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endParaRPr lang="en-US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8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Der kan være flere årsager: </a:t>
            </a:r>
          </a:p>
          <a:p>
            <a:pPr marL="184150"/>
            <a:endParaRPr lang="da-DK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Pludselige og store livsforandringer: arbejdsløshed, skilsmisse, langvarig sygdom eller dødsfald i familien.</a:t>
            </a:r>
          </a:p>
          <a:p>
            <a:pPr marL="469900" indent="-285750"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Lille økonomisk margin.</a:t>
            </a:r>
          </a:p>
          <a:p>
            <a:pPr marL="469900" indent="-285750"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Kreditgæld til forbrug.</a:t>
            </a:r>
            <a:endParaRPr lang="da-DK" sz="1800" dirty="0">
              <a:solidFill>
                <a:srgbClr val="72787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3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5D152A0-7744-008C-1741-055AEA6B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15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4" name="Bildobjekt 3" descr="En bild som visar inomhus, person&#10;&#10;Automatiskt genererad beskrivning">
            <a:extLst>
              <a:ext uri="{FF2B5EF4-FFF2-40B4-BE49-F238E27FC236}">
                <a16:creationId xmlns:a16="http://schemas.microsoft.com/office/drawing/2014/main" id="{FF79244A-BE53-4628-FD92-6B4D4B68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11"/>
            <a:ext cx="9144000" cy="51435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AA617BC-75A5-B0AA-06ED-32EE220B9927}"/>
              </a:ext>
            </a:extLst>
          </p:cNvPr>
          <p:cNvSpPr txBox="1"/>
          <p:nvPr/>
        </p:nvSpPr>
        <p:spPr>
          <a:xfrm>
            <a:off x="1878227" y="2305107"/>
            <a:ext cx="6550956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a-DK" sz="4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Og hvis man så bliver overdrevent gældsat?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61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fönster, inomhus, golv, rullgardin&#10;&#10;Automatiskt genererad beskrivning">
            <a:extLst>
              <a:ext uri="{FF2B5EF4-FFF2-40B4-BE49-F238E27FC236}">
                <a16:creationId xmlns:a16="http://schemas.microsoft.com/office/drawing/2014/main" id="{1D2EDBC9-F480-D185-7A51-72F6B0D8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14"/>
            <a:ext cx="9144000" cy="51435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B0D7A34-7C76-1BED-F51A-52B95FD4A08D}"/>
              </a:ext>
            </a:extLst>
          </p:cNvPr>
          <p:cNvSpPr/>
          <p:nvPr/>
        </p:nvSpPr>
        <p:spPr>
          <a:xfrm>
            <a:off x="94638" y="2702573"/>
            <a:ext cx="7006281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</a:rPr>
              <a:t>At turde tale om sin gæld, er første </a:t>
            </a:r>
            <a:b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</a:rPr>
            </a:b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</a:rPr>
              <a:t>skridt på vejen til at blive gældfri.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b="1" dirty="0">
              <a:solidFill>
                <a:schemeClr val="bg1"/>
              </a:solidFill>
              <a:highlight>
                <a:srgbClr val="86CBE3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  <a:cs typeface="Calibri"/>
              </a:rPr>
              <a:t>Tal med inkassobureauet.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b="1" dirty="0">
              <a:solidFill>
                <a:schemeClr val="bg1"/>
              </a:solidFill>
              <a:highlight>
                <a:srgbClr val="86CBE3"/>
              </a:highlight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</a:rPr>
              <a:t>Tag eventuelt fat i en gældsrådgiver. </a:t>
            </a:r>
            <a:endParaRPr lang="da-DK" sz="1800" b="1" dirty="0">
              <a:solidFill>
                <a:schemeClr val="bg1"/>
              </a:solidFill>
              <a:highlight>
                <a:srgbClr val="86CBE3"/>
              </a:highlight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b="1" dirty="0">
              <a:solidFill>
                <a:schemeClr val="bg1"/>
              </a:solidFill>
              <a:highlight>
                <a:srgbClr val="86CBE3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89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37A219-C288-AF43-802F-83623EFA1834}"/>
              </a:ext>
            </a:extLst>
          </p:cNvPr>
          <p:cNvSpPr txBox="1"/>
          <p:nvPr/>
        </p:nvSpPr>
        <p:spPr>
          <a:xfrm>
            <a:off x="81775" y="119465"/>
            <a:ext cx="86525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endParaRPr lang="en-US" sz="3000" b="1" dirty="0">
              <a:solidFill>
                <a:srgbClr val="FE5000"/>
              </a:solidFill>
              <a:latin typeface="+mj-lt"/>
            </a:endParaRPr>
          </a:p>
          <a:p>
            <a:pPr marL="184150"/>
            <a:r>
              <a:rPr lang="da-DK" sz="3000" dirty="0">
                <a:solidFill>
                  <a:srgbClr val="FE5000"/>
                </a:solidFill>
                <a:latin typeface="+mj-lt"/>
              </a:rPr>
              <a:t>Otte tips til at </a:t>
            </a:r>
            <a:br>
              <a:rPr lang="da-DK" sz="3000" dirty="0">
                <a:solidFill>
                  <a:srgbClr val="FE5000"/>
                </a:solidFill>
                <a:latin typeface="+mj-lt"/>
              </a:rPr>
            </a:br>
            <a:r>
              <a:rPr lang="da-DK" sz="3000" dirty="0">
                <a:solidFill>
                  <a:srgbClr val="FE5000"/>
                </a:solidFill>
                <a:latin typeface="+mj-lt"/>
              </a:rPr>
              <a:t>undgå gældsspiralen</a:t>
            </a:r>
          </a:p>
          <a:p>
            <a:pPr marL="184150">
              <a:lnSpc>
                <a:spcPct val="150000"/>
              </a:lnSpc>
            </a:pPr>
            <a:endParaRPr lang="sv-SE" sz="3000" dirty="0">
              <a:solidFill>
                <a:srgbClr val="FE5000"/>
              </a:solidFill>
              <a:latin typeface="+mj-lt"/>
            </a:endParaRP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Hold styr på dine penge, og hvor meget du kan shoppe for.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Lav et budget og hold dig til det.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Brug tid og overvejelser, før du køber noget. Undgå impulskøb.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Betal med det samme – udsæt ikke betalingen.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Lån ikke til forbrug.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Tag ikke kviklån.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Hvis du har brug for at låne, sæt dig grundigt ind i renter og vilkår. 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Hvis du har problemer - tal med nogen. Og tal med inkassofirmaerne, hvis du ender der</a:t>
            </a:r>
            <a:endParaRPr lang="sv-SE" sz="1300" b="1" dirty="0">
              <a:latin typeface="+mj-lt"/>
            </a:endParaRPr>
          </a:p>
          <a:p>
            <a:pPr marL="184150"/>
            <a:endParaRPr lang="en-US" sz="13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600" dirty="0">
              <a:solidFill>
                <a:srgbClr val="FE5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8076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5B39E7-7476-8F4A-A2AC-18960EEE69F7}"/>
              </a:ext>
            </a:extLst>
          </p:cNvPr>
          <p:cNvSpPr txBox="1"/>
          <p:nvPr/>
        </p:nvSpPr>
        <p:spPr>
          <a:xfrm>
            <a:off x="154112" y="143489"/>
            <a:ext cx="5306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Lav et månedsbudget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312234" y="921972"/>
            <a:ext cx="57404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Hvad er din månedlige indkomst?</a:t>
            </a:r>
            <a:br>
              <a:rPr lang="da-DK" sz="2000" dirty="0"/>
            </a:br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Hvad er dit forbrug?</a:t>
            </a:r>
            <a:br>
              <a:rPr lang="da-DK" sz="2000" dirty="0"/>
            </a:br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Er indtægterne nok til at dække udgifterne?</a:t>
            </a:r>
            <a:br>
              <a:rPr lang="da-DK" sz="2000" dirty="0"/>
            </a:br>
            <a:r>
              <a:rPr lang="da-DK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Hvor kan der eventuelt spares?</a:t>
            </a:r>
            <a:br>
              <a:rPr lang="da-DK" sz="1300" dirty="0"/>
            </a:br>
            <a:endParaRPr lang="sv-SE" sz="1300" dirty="0"/>
          </a:p>
          <a:p>
            <a:pPr marL="285750" indent="-285750">
              <a:buFont typeface="Wingdings" pitchFamily="2" charset="2"/>
              <a:buChar char="Ø"/>
            </a:pPr>
            <a:endParaRPr lang="sv-SE" sz="1800" dirty="0">
              <a:solidFill>
                <a:srgbClr val="72787C"/>
              </a:solidFill>
            </a:endParaRPr>
          </a:p>
          <a:p>
            <a:endParaRPr lang="en-US" sz="1800" dirty="0">
              <a:solidFill>
                <a:srgbClr val="72787C"/>
              </a:solidFill>
            </a:endParaRPr>
          </a:p>
          <a:p>
            <a:pPr marL="184150"/>
            <a:endParaRPr lang="en-US" sz="20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6738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903738FB-726B-CBDC-3356-E740A6103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818300"/>
              </p:ext>
            </p:extLst>
          </p:nvPr>
        </p:nvGraphicFramePr>
        <p:xfrm>
          <a:off x="1442434" y="1017431"/>
          <a:ext cx="6006751" cy="2898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0656">
                  <a:extLst>
                    <a:ext uri="{9D8B030D-6E8A-4147-A177-3AD203B41FA5}">
                      <a16:colId xmlns:a16="http://schemas.microsoft.com/office/drawing/2014/main" val="176110107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385049409"/>
                    </a:ext>
                  </a:extLst>
                </a:gridCol>
                <a:gridCol w="1566199">
                  <a:extLst>
                    <a:ext uri="{9D8B030D-6E8A-4147-A177-3AD203B41FA5}">
                      <a16:colId xmlns:a16="http://schemas.microsoft.com/office/drawing/2014/main" val="3628218209"/>
                    </a:ext>
                  </a:extLst>
                </a:gridCol>
                <a:gridCol w="1311621">
                  <a:extLst>
                    <a:ext uri="{9D8B030D-6E8A-4147-A177-3AD203B41FA5}">
                      <a16:colId xmlns:a16="http://schemas.microsoft.com/office/drawing/2014/main" val="2761938745"/>
                    </a:ext>
                  </a:extLst>
                </a:gridCol>
              </a:tblGrid>
              <a:tr h="579628"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INDTÆGT</a:t>
                      </a:r>
                    </a:p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UDGIFTER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052375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b="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Lommepenge</a:t>
                      </a:r>
                      <a:endParaRPr lang="da-DK" sz="1200" b="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Tøj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44104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b="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Ungdomsydelse/SU</a:t>
                      </a:r>
                      <a:endParaRPr lang="da-DK" sz="1200" b="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Cafébesøg/byture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730005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b="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Løn</a:t>
                      </a:r>
                      <a:endParaRPr lang="da-DK" sz="1200" b="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Mobilabonnement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561872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Spotify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824314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Frisør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95304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Spotfy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927999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(Mad)</a:t>
                      </a:r>
                      <a:endParaRPr lang="da-DK" sz="120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18642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TOTAL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TOTAL</a:t>
                      </a:r>
                      <a:endParaRPr lang="sv-SE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19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58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9B6E6D7B-2752-2367-561A-CFEBEF827324}"/>
              </a:ext>
            </a:extLst>
          </p:cNvPr>
          <p:cNvSpPr txBox="1"/>
          <p:nvPr/>
        </p:nvSpPr>
        <p:spPr>
          <a:xfrm>
            <a:off x="251670" y="1073250"/>
            <a:ext cx="63492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"/>
            <a:endParaRPr lang="da-DK" sz="2800" dirty="0">
              <a:solidFill>
                <a:srgbClr val="FE5000"/>
              </a:solidFill>
              <a:latin typeface="+mj-lt"/>
              <a:ea typeface="Verdana" panose="020B0604030504040204" pitchFamily="34" charset="0"/>
            </a:endParaRPr>
          </a:p>
          <a:p>
            <a:pPr marL="142875"/>
            <a: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  <a:t>Vi skal tale om lån, gæld </a:t>
            </a:r>
            <a:b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</a:br>
            <a: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  <a:t>og økonomi generelt, men </a:t>
            </a:r>
            <a:b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</a:br>
            <a: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  <a:t>inden da bedes i se filmen og</a:t>
            </a:r>
            <a:b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</a:br>
            <a: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  <a:hlinkClick r:id="rId3"/>
              </a:rPr>
              <a:t>besvare nogle spørgsmål</a:t>
            </a:r>
            <a:endParaRPr lang="da-DK" sz="2800" dirty="0">
              <a:solidFill>
                <a:srgbClr val="FE5000"/>
              </a:solidFill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9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&#10;&#10;Automatiskt genererad beskrivning">
            <a:extLst>
              <a:ext uri="{FF2B5EF4-FFF2-40B4-BE49-F238E27FC236}">
                <a16:creationId xmlns:a16="http://schemas.microsoft.com/office/drawing/2014/main" id="{4F34CAFF-A86C-6739-DD30-549B60AC3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DAF8782-AE88-EA1B-7821-BF22FD13F00C}"/>
              </a:ext>
            </a:extLst>
          </p:cNvPr>
          <p:cNvSpPr txBox="1"/>
          <p:nvPr/>
        </p:nvSpPr>
        <p:spPr>
          <a:xfrm>
            <a:off x="1235676" y="1544062"/>
            <a:ext cx="761176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Der findes flere gode budgetberegnere og apps til </a:t>
            </a:r>
            <a:r>
              <a:rPr lang="sv-SE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mobilen </a:t>
            </a:r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hvor du kan holde </a:t>
            </a:r>
            <a:r>
              <a:rPr lang="sv-SE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styr på dit budget.  </a:t>
            </a:r>
          </a:p>
          <a:p>
            <a:endParaRPr lang="sv-SE" sz="2800" b="1" dirty="0">
              <a:solidFill>
                <a:schemeClr val="bg1"/>
              </a:solidFill>
              <a:highlight>
                <a:srgbClr val="86CBE3"/>
              </a:highlight>
            </a:endParaRPr>
          </a:p>
          <a:p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Din bank har garanteret også noget du kan bruge.</a:t>
            </a:r>
          </a:p>
        </p:txBody>
      </p:sp>
    </p:spTree>
    <p:extLst>
      <p:ext uri="{BB962C8B-B14F-4D97-AF65-F5344CB8AC3E}">
        <p14:creationId xmlns:p14="http://schemas.microsoft.com/office/powerpoint/2010/main" val="2534493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617DF3-983B-FC40-A658-3F3302C92886}"/>
              </a:ext>
            </a:extLst>
          </p:cNvPr>
          <p:cNvSpPr txBox="1"/>
          <p:nvPr/>
        </p:nvSpPr>
        <p:spPr>
          <a:xfrm>
            <a:off x="601575" y="1725363"/>
            <a:ext cx="6259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"/>
            <a:r>
              <a:rPr lang="da-DK" sz="3200" b="1" dirty="0">
                <a:solidFill>
                  <a:srgbClr val="FE5000"/>
                </a:solidFill>
                <a:latin typeface="+mj-lt"/>
                <a:hlinkClick r:id="rId3"/>
              </a:rPr>
              <a:t>Øvelse: “De fire hjørner”</a:t>
            </a:r>
            <a:endParaRPr lang="da-DK" sz="3200" b="1" dirty="0">
              <a:solidFill>
                <a:srgbClr val="FE5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9915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37A219-C288-AF43-802F-83623EFA1834}"/>
              </a:ext>
            </a:extLst>
          </p:cNvPr>
          <p:cNvSpPr txBox="1"/>
          <p:nvPr/>
        </p:nvSpPr>
        <p:spPr>
          <a:xfrm>
            <a:off x="602166" y="2145391"/>
            <a:ext cx="62141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r>
              <a:rPr lang="da-DK" sz="3200" b="1" dirty="0">
                <a:solidFill>
                  <a:srgbClr val="FE5000"/>
                </a:solidFill>
                <a:latin typeface="+mj-lt"/>
                <a:hlinkClick r:id="rId3"/>
              </a:rPr>
              <a:t>Samtalekor</a:t>
            </a:r>
            <a:r>
              <a:rPr lang="en-US" sz="3200" b="1" dirty="0">
                <a:solidFill>
                  <a:srgbClr val="FE5000"/>
                </a:solidFill>
                <a:latin typeface="+mj-lt"/>
                <a:hlinkClick r:id="rId3"/>
              </a:rPr>
              <a:t>t</a:t>
            </a:r>
            <a:endParaRPr lang="en-US" sz="32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948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0" y="1294477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algn="ctr"/>
            <a:endParaRPr lang="sv-SE" sz="3000" b="1" dirty="0">
              <a:solidFill>
                <a:schemeClr val="bg1"/>
              </a:solidFill>
              <a:latin typeface="+mj-lt"/>
            </a:endParaRPr>
          </a:p>
          <a:p>
            <a:pPr marL="184150" algn="ctr"/>
            <a:r>
              <a:rPr lang="sv-SE" sz="3000" b="1" dirty="0">
                <a:solidFill>
                  <a:schemeClr val="bg1"/>
                </a:solidFill>
                <a:latin typeface="+mj-lt"/>
              </a:rPr>
              <a:t>TAK FOR JERES TID!</a:t>
            </a:r>
          </a:p>
        </p:txBody>
      </p:sp>
    </p:spTree>
    <p:extLst>
      <p:ext uri="{BB962C8B-B14F-4D97-AF65-F5344CB8AC3E}">
        <p14:creationId xmlns:p14="http://schemas.microsoft.com/office/powerpoint/2010/main" val="301408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l-om-økonomi_kortfilm">
            <a:hlinkClick r:id="" action="ppaction://media"/>
            <a:extLst>
              <a:ext uri="{FF2B5EF4-FFF2-40B4-BE49-F238E27FC236}">
                <a16:creationId xmlns:a16="http://schemas.microsoft.com/office/drawing/2014/main" id="{AED4E539-9F81-4352-B8F2-9387C7955B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8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A99A4F-A1AF-42FB-9866-9EBAE3287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4</a:t>
            </a:fld>
            <a:r>
              <a:rPr lang="en-GB"/>
              <a:t> | Footer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EF780-CB20-4375-AEB1-EDCAF1175E90}"/>
              </a:ext>
            </a:extLst>
          </p:cNvPr>
          <p:cNvSpPr txBox="1"/>
          <p:nvPr/>
        </p:nvSpPr>
        <p:spPr>
          <a:xfrm>
            <a:off x="1100254" y="1102126"/>
            <a:ext cx="6911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chemeClr val="bg1"/>
                </a:solidFill>
              </a:rPr>
              <a:t>Vi håber at spørgsmålene og filmen fik sat lidt tanker i gang.</a:t>
            </a:r>
          </a:p>
          <a:p>
            <a:endParaRPr lang="da-DK" sz="3200" dirty="0">
              <a:solidFill>
                <a:schemeClr val="bg1"/>
              </a:solidFill>
            </a:endParaRPr>
          </a:p>
          <a:p>
            <a:endParaRPr lang="da-DK" sz="3200" dirty="0">
              <a:solidFill>
                <a:schemeClr val="bg1"/>
              </a:solidFill>
            </a:endParaRPr>
          </a:p>
          <a:p>
            <a:r>
              <a:rPr lang="da-DK" sz="3200" dirty="0">
                <a:solidFill>
                  <a:schemeClr val="bg1"/>
                </a:solidFill>
              </a:rPr>
              <a:t>Nu starter vi…</a:t>
            </a:r>
          </a:p>
        </p:txBody>
      </p:sp>
    </p:spTree>
    <p:extLst>
      <p:ext uri="{BB962C8B-B14F-4D97-AF65-F5344CB8AC3E}">
        <p14:creationId xmlns:p14="http://schemas.microsoft.com/office/powerpoint/2010/main" val="336102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5B39E7-7476-8F4A-A2AC-18960EEE69F7}"/>
              </a:ext>
            </a:extLst>
          </p:cNvPr>
          <p:cNvSpPr txBox="1"/>
          <p:nvPr/>
        </p:nvSpPr>
        <p:spPr>
          <a:xfrm>
            <a:off x="287927" y="500328"/>
            <a:ext cx="3779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Hvad er et lån?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126380" y="851668"/>
            <a:ext cx="5704115" cy="289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2000" dirty="0">
                <a:solidFill>
                  <a:srgbClr val="434A4F"/>
                </a:solidFill>
                <a:latin typeface="+mj-lt"/>
              </a:rPr>
              <a:t>Når du beder en ven om at lægge ud. </a:t>
            </a:r>
          </a:p>
          <a:p>
            <a:pPr marL="184150"/>
            <a:r>
              <a:rPr lang="da-DK" sz="2000" dirty="0">
                <a:solidFill>
                  <a:srgbClr val="434A4F"/>
                </a:solidFill>
                <a:latin typeface="+mj-lt"/>
              </a:rPr>
              <a:t>Når du betaler med en andens penge.</a:t>
            </a:r>
            <a:endParaRPr lang="da-DK" sz="2000" dirty="0">
              <a:solidFill>
                <a:srgbClr val="434A4F"/>
              </a:solidFill>
              <a:latin typeface="+mj-lt"/>
              <a:ea typeface="Verdana"/>
            </a:endParaRPr>
          </a:p>
          <a:p>
            <a:pPr marL="184150"/>
            <a:endParaRPr lang="da-DK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32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066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5B39E7-7476-8F4A-A2AC-18960EEE69F7}"/>
              </a:ext>
            </a:extLst>
          </p:cNvPr>
          <p:cNvSpPr txBox="1"/>
          <p:nvPr/>
        </p:nvSpPr>
        <p:spPr>
          <a:xfrm>
            <a:off x="154112" y="143489"/>
            <a:ext cx="4992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Hvad vil det sige at </a:t>
            </a:r>
            <a:br>
              <a:rPr lang="da-DK" sz="3000" dirty="0">
                <a:solidFill>
                  <a:srgbClr val="FE5000"/>
                </a:solidFill>
                <a:latin typeface="+mj-lt"/>
              </a:rPr>
            </a:br>
            <a:r>
              <a:rPr lang="da-DK" sz="3000" dirty="0">
                <a:solidFill>
                  <a:srgbClr val="FE5000"/>
                </a:solidFill>
                <a:latin typeface="+mj-lt"/>
              </a:rPr>
              <a:t>købe på kredit?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-1" y="673835"/>
            <a:ext cx="537667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20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2000" dirty="0">
                <a:solidFill>
                  <a:srgbClr val="434A4F"/>
                </a:solidFill>
                <a:latin typeface="+mj-lt"/>
              </a:rPr>
              <a:t>Når du køber noget, men vælger at betale senere, så handler du på kredit. </a:t>
            </a: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32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7599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9D9B0E-25AE-5B46-9C1F-2C7B13B78788}"/>
              </a:ext>
            </a:extLst>
          </p:cNvPr>
          <p:cNvSpPr txBox="1"/>
          <p:nvPr/>
        </p:nvSpPr>
        <p:spPr>
          <a:xfrm>
            <a:off x="0" y="201450"/>
            <a:ext cx="91440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184150"/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184150"/>
            <a:r>
              <a:rPr lang="da-DK" sz="3000" dirty="0">
                <a:solidFill>
                  <a:schemeClr val="bg1"/>
                </a:solidFill>
                <a:latin typeface="+mj-lt"/>
              </a:rPr>
              <a:t>Hvad er renter?</a:t>
            </a:r>
          </a:p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184150"/>
            <a:r>
              <a:rPr lang="da-DK" sz="2000" dirty="0">
                <a:solidFill>
                  <a:schemeClr val="bg1"/>
                </a:solidFill>
                <a:latin typeface="+mj-lt"/>
              </a:rPr>
              <a:t>Renter defineres i procent og er den pris, du </a:t>
            </a:r>
            <a:br>
              <a:rPr lang="da-DK" sz="2000" dirty="0">
                <a:solidFill>
                  <a:schemeClr val="bg1"/>
                </a:solidFill>
                <a:latin typeface="+mj-lt"/>
              </a:rPr>
            </a:br>
            <a:r>
              <a:rPr lang="da-DK" sz="2000" dirty="0">
                <a:solidFill>
                  <a:schemeClr val="bg1"/>
                </a:solidFill>
                <a:latin typeface="+mj-lt"/>
              </a:rPr>
              <a:t>betaler for at låne penge (udover lånet selv), </a:t>
            </a:r>
            <a:br>
              <a:rPr lang="da-DK" sz="2000" dirty="0">
                <a:solidFill>
                  <a:schemeClr val="bg1"/>
                </a:solidFill>
                <a:latin typeface="+mj-lt"/>
              </a:rPr>
            </a:br>
            <a:r>
              <a:rPr lang="da-DK" sz="2000" dirty="0">
                <a:solidFill>
                  <a:schemeClr val="bg1"/>
                </a:solidFill>
                <a:latin typeface="+mj-lt"/>
              </a:rPr>
              <a:t>eller modtager for at låne penge ud.</a:t>
            </a:r>
            <a:endParaRPr lang="sv-SE" sz="2000" dirty="0">
              <a:solidFill>
                <a:schemeClr val="bg1"/>
              </a:solidFill>
              <a:latin typeface="+mj-lt"/>
            </a:endParaRPr>
          </a:p>
          <a:p>
            <a:pPr marL="184150"/>
            <a:endParaRPr lang="sv-SE" sz="1800" dirty="0">
              <a:solidFill>
                <a:schemeClr val="bg1"/>
              </a:solidFill>
              <a:latin typeface="+mj-lt"/>
            </a:endParaRPr>
          </a:p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5474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24E2817-0E93-EBF4-3028-CD92192FB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8</a:t>
            </a:fld>
            <a:r>
              <a:rPr lang="en-GB"/>
              <a:t> | Footer</a:t>
            </a:r>
            <a:endParaRPr lang="en-GB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8FC66E4-740F-DDD6-CA33-32E95F3EDA1A}"/>
              </a:ext>
            </a:extLst>
          </p:cNvPr>
          <p:cNvSpPr txBox="1"/>
          <p:nvPr/>
        </p:nvSpPr>
        <p:spPr>
          <a:xfrm>
            <a:off x="-1" y="562803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/>
            <a:r>
              <a:rPr lang="da-DK" sz="3000" dirty="0">
                <a:solidFill>
                  <a:schemeClr val="bg1"/>
                </a:solidFill>
                <a:latin typeface="+mj-lt"/>
              </a:rPr>
              <a:t>Hvad koster renter</a:t>
            </a:r>
            <a:r>
              <a:rPr lang="sv-SE" sz="3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86CE7E9-8CD1-5925-DA40-7AA8E154D7B5}"/>
              </a:ext>
            </a:extLst>
          </p:cNvPr>
          <p:cNvSpPr txBox="1"/>
          <p:nvPr/>
        </p:nvSpPr>
        <p:spPr>
          <a:xfrm>
            <a:off x="247134" y="1534460"/>
            <a:ext cx="69074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1800" b="0" i="0" dirty="0">
                <a:solidFill>
                  <a:schemeClr val="bg1"/>
                </a:solidFill>
                <a:effectLst/>
                <a:latin typeface="+mj-lt"/>
              </a:rPr>
              <a:t>Ole låner 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25</a:t>
            </a:r>
            <a:r>
              <a:rPr lang="da-DK" sz="1800" b="0" i="0" dirty="0">
                <a:solidFill>
                  <a:schemeClr val="bg1"/>
                </a:solidFill>
                <a:effectLst/>
                <a:latin typeface="+mj-lt"/>
              </a:rPr>
              <a:t> 000 kr. i banken til udbetaling af en ny bil. I løbet af det første år betaler han 2 500 kr. i renter.</a:t>
            </a:r>
          </a:p>
          <a:p>
            <a:pPr algn="l"/>
            <a:r>
              <a:rPr lang="da-DK" sz="1800" b="0" i="0" dirty="0">
                <a:solidFill>
                  <a:schemeClr val="bg1"/>
                </a:solidFill>
                <a:effectLst/>
                <a:latin typeface="+mj-lt"/>
              </a:rPr>
              <a:t>Hvor stor er rentesatsen? </a:t>
            </a:r>
          </a:p>
          <a:p>
            <a:pPr algn="l"/>
            <a:endParaRPr lang="sv-SE" sz="1800" dirty="0">
              <a:solidFill>
                <a:schemeClr val="bg1"/>
              </a:solidFill>
              <a:latin typeface="+mj-lt"/>
            </a:endParaRPr>
          </a:p>
          <a:p>
            <a:pPr algn="l"/>
            <a:endParaRPr lang="sv-SE" sz="18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da-DK" sz="1800" b="0" i="0" dirty="0">
                <a:solidFill>
                  <a:schemeClr val="bg1"/>
                </a:solidFill>
                <a:effectLst/>
                <a:latin typeface="+mj-lt"/>
              </a:rPr>
              <a:t>Kia 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optager et kviklån på </a:t>
            </a:r>
            <a:r>
              <a:rPr lang="da-DK" sz="1800" b="0" i="0" dirty="0">
                <a:solidFill>
                  <a:schemeClr val="bg1"/>
                </a:solidFill>
                <a:effectLst/>
                <a:latin typeface="+mj-lt"/>
              </a:rPr>
              <a:t>4 000 kr. så hun kan købe en ny frakke. Rentesatsen er 28 %. Hvad betaler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 Kia i alt, for frakke inklusive renter, det første år? </a:t>
            </a:r>
            <a:endParaRPr lang="da-DK" sz="1800" b="0" i="0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endParaRPr lang="sv-SE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404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3F4CE8-BCBB-E14E-B3D7-1A29994203C4}"/>
              </a:ext>
            </a:extLst>
          </p:cNvPr>
          <p:cNvSpPr txBox="1"/>
          <p:nvPr/>
        </p:nvSpPr>
        <p:spPr>
          <a:xfrm>
            <a:off x="540005" y="443103"/>
            <a:ext cx="3971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Hvad er et forbrugslån?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F1E11-0E93-8D4D-A352-9722470A435D}"/>
              </a:ext>
            </a:extLst>
          </p:cNvPr>
          <p:cNvSpPr txBox="1"/>
          <p:nvPr/>
        </p:nvSpPr>
        <p:spPr>
          <a:xfrm>
            <a:off x="321892" y="1458766"/>
            <a:ext cx="45720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1300" dirty="0">
                <a:solidFill>
                  <a:srgbClr val="434A4F"/>
                </a:solidFill>
                <a:latin typeface="+mj-lt"/>
              </a:rPr>
              <a:t>Lån som optages til forbrug af for eksempel tøj, sko eller møbler.</a:t>
            </a:r>
          </a:p>
          <a:p>
            <a:pPr marL="184150"/>
            <a:endParaRPr lang="sv-SE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1300" dirty="0">
                <a:solidFill>
                  <a:srgbClr val="434A4F"/>
                </a:solidFill>
                <a:latin typeface="+mj-lt"/>
              </a:rPr>
              <a:t>Lånene kan have forskellige navne, for eksempel privatlån, lån uden sikkerhed eller forbrugslån.</a:t>
            </a:r>
          </a:p>
          <a:p>
            <a:pPr marL="184150"/>
            <a:endParaRPr lang="da-DK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1300" dirty="0">
                <a:solidFill>
                  <a:srgbClr val="434A4F"/>
                </a:solidFill>
                <a:latin typeface="+mj-lt"/>
              </a:rPr>
              <a:t>Betaling via faktura er også en slags forbrugslån, da du vælger at betale senere, og således bliver fakturaen en form for kredit.</a:t>
            </a:r>
          </a:p>
          <a:p>
            <a:pPr marL="184150"/>
            <a:endParaRPr lang="da-DK" sz="1300" dirty="0">
              <a:solidFill>
                <a:srgbClr val="434A4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0044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3">
      <a:dk1>
        <a:srgbClr val="71787C"/>
      </a:dk1>
      <a:lt1>
        <a:srgbClr val="FFFFFF"/>
      </a:lt1>
      <a:dk2>
        <a:srgbClr val="FE5000"/>
      </a:dk2>
      <a:lt2>
        <a:srgbClr val="86CBE3"/>
      </a:lt2>
      <a:accent1>
        <a:srgbClr val="FE5000"/>
      </a:accent1>
      <a:accent2>
        <a:srgbClr val="F0F0F2"/>
      </a:accent2>
      <a:accent3>
        <a:srgbClr val="F0F0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2CF87127-1157-46DE-87CA-E6CC73B88C3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81727FC3-B05F-433C-B450-5DEA134B5859}"/>
    </a:ext>
  </a:extLst>
</a:theme>
</file>

<file path=ppt/theme/theme3.xml><?xml version="1.0" encoding="utf-8"?>
<a:theme xmlns:a="http://schemas.openxmlformats.org/drawingml/2006/main" name="Lowell">
  <a:themeElements>
    <a:clrScheme name="Custom 1">
      <a:dk1>
        <a:srgbClr val="3A4146"/>
      </a:dk1>
      <a:lt1>
        <a:srgbClr val="FFFFFF"/>
      </a:lt1>
      <a:dk2>
        <a:srgbClr val="FE5000"/>
      </a:dk2>
      <a:lt2>
        <a:srgbClr val="86CBE3"/>
      </a:lt2>
      <a:accent1>
        <a:srgbClr val="FE5000"/>
      </a:accent1>
      <a:accent2>
        <a:srgbClr val="F8DDCE"/>
      </a:accent2>
      <a:accent3>
        <a:srgbClr val="D9DBDC"/>
      </a:accent3>
      <a:accent4>
        <a:srgbClr val="B5B7B9"/>
      </a:accent4>
      <a:accent5>
        <a:srgbClr val="8F9295"/>
      </a:accent5>
      <a:accent6>
        <a:srgbClr val="71787C"/>
      </a:accent6>
      <a:hlink>
        <a:srgbClr val="FD4F00"/>
      </a:hlink>
      <a:folHlink>
        <a:srgbClr val="86CAE3"/>
      </a:folHlink>
    </a:clrScheme>
    <a:fontScheme name="Lowell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A4EFA444-648E-4853-9EC7-C095A4E3B492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8EC70ED6-5660-4791-9C58-7A715DD7074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7bb955-c378-4b87-866a-936879fd0e17">
      <Terms xmlns="http://schemas.microsoft.com/office/infopath/2007/PartnerControls"/>
    </lcf76f155ced4ddcb4097134ff3c332f>
    <TaxCatchAll xmlns="738bb523-7357-4012-893c-cf1f7512d77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5D2A7D9C6DEE4B87BAE95BE50AE0C2" ma:contentTypeVersion="15" ma:contentTypeDescription="Create a new document." ma:contentTypeScope="" ma:versionID="a0d30f2e4cb0cdd752af738e3d7622e6">
  <xsd:schema xmlns:xsd="http://www.w3.org/2001/XMLSchema" xmlns:xs="http://www.w3.org/2001/XMLSchema" xmlns:p="http://schemas.microsoft.com/office/2006/metadata/properties" xmlns:ns2="277bb955-c378-4b87-866a-936879fd0e17" xmlns:ns3="738bb523-7357-4012-893c-cf1f7512d778" targetNamespace="http://schemas.microsoft.com/office/2006/metadata/properties" ma:root="true" ma:fieldsID="5fc116686a5eb42b079aba2da348d554" ns2:_="" ns3:_="">
    <xsd:import namespace="277bb955-c378-4b87-866a-936879fd0e17"/>
    <xsd:import namespace="738bb523-7357-4012-893c-cf1f7512d7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bb955-c378-4b87-866a-936879fd0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e95548-988d-4d2d-9d54-94f883dd44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8bb523-7357-4012-893c-cf1f7512d7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ac32c80-f503-462b-94ff-c30e9cc037d2}" ma:internalName="TaxCatchAll" ma:showField="CatchAllData" ma:web="738bb523-7357-4012-893c-cf1f7512d7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C4E372-93A8-409F-848E-FD13B2D04A61}">
  <ds:schemaRefs>
    <ds:schemaRef ds:uri="http://schemas.microsoft.com/office/2006/metadata/properties"/>
    <ds:schemaRef ds:uri="http://schemas.microsoft.com/office/infopath/2007/PartnerControls"/>
    <ds:schemaRef ds:uri="277bb955-c378-4b87-866a-936879fd0e17"/>
    <ds:schemaRef ds:uri="738bb523-7357-4012-893c-cf1f7512d778"/>
  </ds:schemaRefs>
</ds:datastoreItem>
</file>

<file path=customXml/itemProps2.xml><?xml version="1.0" encoding="utf-8"?>
<ds:datastoreItem xmlns:ds="http://schemas.openxmlformats.org/officeDocument/2006/customXml" ds:itemID="{C779867B-7BCA-443C-A6FA-F69011B91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C9EDE9-FDC4-4392-A56B-6BF23B94A6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7bb955-c378-4b87-866a-936879fd0e17"/>
    <ds:schemaRef ds:uri="738bb523-7357-4012-893c-cf1f7512d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Lowell-Powerpoint-Template-October-2021</Template>
  <TotalTime>13015</TotalTime>
  <Words>1168</Words>
  <Application>Microsoft Office PowerPoint</Application>
  <PresentationFormat>On-screen Show (16:9)</PresentationFormat>
  <Paragraphs>198</Paragraphs>
  <Slides>23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FS Matthew</vt:lpstr>
      <vt:lpstr>FS Matthew Light</vt:lpstr>
      <vt:lpstr>Verdana</vt:lpstr>
      <vt:lpstr>Wingdings</vt:lpstr>
      <vt:lpstr>1_Office Theme</vt:lpstr>
      <vt:lpstr>Custom Design</vt:lpstr>
      <vt:lpstr>Lowell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Söder Alexandra</dc:creator>
  <cp:lastModifiedBy>Sandra Villadsen</cp:lastModifiedBy>
  <cp:revision>346</cp:revision>
  <cp:lastPrinted>2022-06-08T13:57:48Z</cp:lastPrinted>
  <dcterms:created xsi:type="dcterms:W3CDTF">2022-04-07T12:48:08Z</dcterms:created>
  <dcterms:modified xsi:type="dcterms:W3CDTF">2023-02-28T07:15:57Z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0x010100155D2A7D9C6DEE4B87BAE95BE50AE0C2</vt:lpwstr>
  </property>
</Properties>
</file>